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3" r:id="rId2"/>
  </p:sldMasterIdLst>
  <p:notesMasterIdLst>
    <p:notesMasterId r:id="rId26"/>
  </p:notesMasterIdLst>
  <p:sldIdLst>
    <p:sldId id="271" r:id="rId3"/>
    <p:sldId id="272" r:id="rId4"/>
    <p:sldId id="274" r:id="rId5"/>
    <p:sldId id="275" r:id="rId6"/>
    <p:sldId id="277" r:id="rId7"/>
    <p:sldId id="278" r:id="rId8"/>
    <p:sldId id="279" r:id="rId9"/>
    <p:sldId id="258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84" r:id="rId20"/>
    <p:sldId id="269" r:id="rId21"/>
    <p:sldId id="280" r:id="rId22"/>
    <p:sldId id="282" r:id="rId23"/>
    <p:sldId id="283" r:id="rId24"/>
    <p:sldId id="281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84C3"/>
    <a:srgbClr val="E2BCDF"/>
    <a:srgbClr val="ECED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49" autoAdjust="0"/>
    <p:restoredTop sz="94728" autoAdjust="0"/>
  </p:normalViewPr>
  <p:slideViewPr>
    <p:cSldViewPr>
      <p:cViewPr>
        <p:scale>
          <a:sx n="70" d="100"/>
          <a:sy n="70" d="100"/>
        </p:scale>
        <p:origin x="-118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E2C431-0D7C-4FE1-936F-54EE67655C66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98F0FE-A4BB-47AC-9D12-62AAFAE6C5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683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98F0FE-A4BB-47AC-9D12-62AAFAE6C54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051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4556-1D17-49F1-B8E0-20487EDA8035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2B32C-E30F-49D7-BB36-7F20FA8B1B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4556-1D17-49F1-B8E0-20487EDA8035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2B32C-E30F-49D7-BB36-7F20FA8B1B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49" y="366713"/>
            <a:ext cx="1543051" cy="78009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713"/>
            <a:ext cx="4476751" cy="78009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4556-1D17-49F1-B8E0-20487EDA8035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2B32C-E30F-49D7-BB36-7F20FA8B1B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4556-1D17-49F1-B8E0-20487EDA803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2B32C-E30F-49D7-BB36-7F20FA8B1BE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4716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4556-1D17-49F1-B8E0-20487EDA803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2B32C-E30F-49D7-BB36-7F20FA8B1BE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7983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4556-1D17-49F1-B8E0-20487EDA803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2B32C-E30F-49D7-BB36-7F20FA8B1BE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5935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1" y="2133601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505201" y="2133601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4556-1D17-49F1-B8E0-20487EDA803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2B32C-E30F-49D7-BB36-7F20FA8B1BE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2371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4556-1D17-49F1-B8E0-20487EDA803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2B32C-E30F-49D7-BB36-7F20FA8B1BE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2041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4556-1D17-49F1-B8E0-20487EDA803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2B32C-E30F-49D7-BB36-7F20FA8B1BE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6205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4556-1D17-49F1-B8E0-20487EDA803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2B32C-E30F-49D7-BB36-7F20FA8B1BE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9497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4556-1D17-49F1-B8E0-20487EDA803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2B32C-E30F-49D7-BB36-7F20FA8B1BE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741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4556-1D17-49F1-B8E0-20487EDA8035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2B32C-E30F-49D7-BB36-7F20FA8B1B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4556-1D17-49F1-B8E0-20487EDA803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2B32C-E30F-49D7-BB36-7F20FA8B1BE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7198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4556-1D17-49F1-B8E0-20487EDA803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2B32C-E30F-49D7-BB36-7F20FA8B1BE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9967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49" y="366713"/>
            <a:ext cx="1543051" cy="78009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713"/>
            <a:ext cx="4476751" cy="78009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4556-1D17-49F1-B8E0-20487EDA803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2B32C-E30F-49D7-BB36-7F20FA8B1BE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239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4556-1D17-49F1-B8E0-20487EDA8035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2B32C-E30F-49D7-BB36-7F20FA8B1B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1" y="2133601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505201" y="2133601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4556-1D17-49F1-B8E0-20487EDA8035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2B32C-E30F-49D7-BB36-7F20FA8B1B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4556-1D17-49F1-B8E0-20487EDA8035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2B32C-E30F-49D7-BB36-7F20FA8B1B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4556-1D17-49F1-B8E0-20487EDA8035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2B32C-E30F-49D7-BB36-7F20FA8B1B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4556-1D17-49F1-B8E0-20487EDA8035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2B32C-E30F-49D7-BB36-7F20FA8B1B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4556-1D17-49F1-B8E0-20487EDA8035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2B32C-E30F-49D7-BB36-7F20FA8B1B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4556-1D17-49F1-B8E0-20487EDA8035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2B32C-E30F-49D7-BB36-7F20FA8B1B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E4556-1D17-49F1-B8E0-20487EDA8035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2B32C-E30F-49D7-BB36-7F20FA8B1BE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E4556-1D17-49F1-B8E0-20487EDA803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2B32C-E30F-49D7-BB36-7F20FA8B1BE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354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48479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160039" y="-1160039"/>
            <a:ext cx="6858000" cy="9178077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3850" y="1484313"/>
            <a:ext cx="8229600" cy="3154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kern="10" dirty="0" err="1" smtClean="0">
                <a:ln w="9525">
                  <a:solidFill>
                    <a:srgbClr val="464646"/>
                  </a:solidFill>
                  <a:round/>
                  <a:headEnd/>
                  <a:tailEnd/>
                </a:ln>
                <a:solidFill>
                  <a:srgbClr val="464646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Урта</a:t>
            </a:r>
            <a:r>
              <a:rPr lang="ru-RU" sz="4400" b="1" kern="10" dirty="0" smtClean="0">
                <a:ln w="9525">
                  <a:solidFill>
                    <a:srgbClr val="464646"/>
                  </a:solidFill>
                  <a:round/>
                  <a:headEnd/>
                  <a:tailEnd/>
                </a:ln>
                <a:solidFill>
                  <a:srgbClr val="464646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kern="10" dirty="0" err="1" smtClean="0">
                <a:ln w="9525">
                  <a:solidFill>
                    <a:srgbClr val="464646"/>
                  </a:solidFill>
                  <a:round/>
                  <a:headEnd/>
                  <a:tailEnd/>
                </a:ln>
                <a:solidFill>
                  <a:srgbClr val="464646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Тигәнәле</a:t>
            </a:r>
            <a:r>
              <a:rPr lang="ru-RU" sz="4400" b="1" kern="10" dirty="0" smtClean="0">
                <a:ln w="9525">
                  <a:solidFill>
                    <a:srgbClr val="464646"/>
                  </a:solidFill>
                  <a:round/>
                  <a:headEnd/>
                  <a:tailEnd/>
                </a:ln>
                <a:solidFill>
                  <a:srgbClr val="464646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400" b="1" kern="10" dirty="0" err="1" smtClean="0">
                <a:ln w="9525">
                  <a:solidFill>
                    <a:srgbClr val="464646"/>
                  </a:solidFill>
                  <a:round/>
                  <a:headEnd/>
                  <a:tailEnd/>
                </a:ln>
                <a:solidFill>
                  <a:srgbClr val="464646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урта</a:t>
            </a:r>
            <a:r>
              <a:rPr lang="ru-RU" sz="4400" b="1" kern="10" dirty="0" smtClean="0">
                <a:ln w="9525">
                  <a:solidFill>
                    <a:srgbClr val="464646"/>
                  </a:solidFill>
                  <a:round/>
                  <a:headEnd/>
                  <a:tailEnd/>
                </a:ln>
                <a:solidFill>
                  <a:srgbClr val="464646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400" b="1" kern="10" dirty="0" err="1" smtClean="0">
                <a:ln w="9525">
                  <a:solidFill>
                    <a:srgbClr val="464646"/>
                  </a:solidFill>
                  <a:round/>
                  <a:headEnd/>
                  <a:tailEnd/>
                </a:ln>
                <a:solidFill>
                  <a:srgbClr val="464646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гомумбелем</a:t>
            </a:r>
            <a:r>
              <a:rPr lang="ru-RU" sz="4400" b="1" kern="10" dirty="0" smtClean="0">
                <a:ln w="9525">
                  <a:solidFill>
                    <a:srgbClr val="464646"/>
                  </a:solidFill>
                  <a:round/>
                  <a:headEnd/>
                  <a:tailEnd/>
                </a:ln>
                <a:solidFill>
                  <a:srgbClr val="464646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kern="10" dirty="0" err="1" smtClean="0">
                <a:ln w="9525">
                  <a:solidFill>
                    <a:srgbClr val="464646"/>
                  </a:solidFill>
                  <a:round/>
                  <a:headEnd/>
                  <a:tailEnd/>
                </a:ln>
                <a:solidFill>
                  <a:srgbClr val="464646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бирү</a:t>
            </a:r>
            <a:r>
              <a:rPr lang="ru-RU" sz="4400" b="1" kern="10" dirty="0" smtClean="0">
                <a:ln w="9525">
                  <a:solidFill>
                    <a:srgbClr val="464646"/>
                  </a:solidFill>
                  <a:round/>
                  <a:headEnd/>
                  <a:tailEnd/>
                </a:ln>
                <a:solidFill>
                  <a:srgbClr val="464646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400" b="1" kern="10" dirty="0" err="1" smtClean="0">
                <a:ln w="9525">
                  <a:solidFill>
                    <a:srgbClr val="464646"/>
                  </a:solidFill>
                  <a:round/>
                  <a:headEnd/>
                  <a:tailEnd/>
                </a:ln>
                <a:solidFill>
                  <a:srgbClr val="464646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мәктәбенең</a:t>
            </a:r>
            <a:endParaRPr lang="ru-RU" sz="4400" b="1" kern="10" dirty="0" smtClean="0">
              <a:ln w="9525">
                <a:solidFill>
                  <a:srgbClr val="464646"/>
                </a:solidFill>
                <a:round/>
                <a:headEnd/>
                <a:tailEnd/>
              </a:ln>
              <a:solidFill>
                <a:srgbClr val="464646"/>
              </a:solidFill>
              <a:effectLst>
                <a:outerShdw dist="107763" dir="13500000" algn="ctr" rotWithShape="0">
                  <a:srgbClr val="808080">
                    <a:alpha val="5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kern="10" dirty="0" err="1" smtClean="0">
                <a:ln w="9525">
                  <a:solidFill>
                    <a:srgbClr val="464646"/>
                  </a:solidFill>
                  <a:round/>
                  <a:headEnd/>
                  <a:tailEnd/>
                </a:ln>
                <a:solidFill>
                  <a:srgbClr val="464646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укучылар</a:t>
            </a:r>
            <a:r>
              <a:rPr lang="ru-RU" sz="4400" b="1" kern="10" dirty="0" smtClean="0">
                <a:ln w="9525">
                  <a:solidFill>
                    <a:srgbClr val="464646"/>
                  </a:solidFill>
                  <a:round/>
                  <a:headEnd/>
                  <a:tailEnd/>
                </a:ln>
                <a:solidFill>
                  <a:srgbClr val="464646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400" b="1" kern="10" dirty="0" err="1" smtClean="0">
                <a:ln w="9525">
                  <a:solidFill>
                    <a:srgbClr val="464646"/>
                  </a:solidFill>
                  <a:round/>
                  <a:headEnd/>
                  <a:tailEnd/>
                </a:ln>
                <a:solidFill>
                  <a:srgbClr val="464646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үзидарәсе</a:t>
            </a:r>
            <a:r>
              <a:rPr lang="ru-RU" sz="4400" b="1" kern="10" dirty="0" smtClean="0">
                <a:ln w="9525">
                  <a:solidFill>
                    <a:srgbClr val="464646"/>
                  </a:solidFill>
                  <a:round/>
                  <a:headEnd/>
                  <a:tailEnd/>
                </a:ln>
                <a:solidFill>
                  <a:srgbClr val="464646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b="1" kern="10" dirty="0">
              <a:ln w="9525">
                <a:solidFill>
                  <a:srgbClr val="464646"/>
                </a:solidFill>
                <a:round/>
                <a:headEnd/>
                <a:tailEnd/>
              </a:ln>
              <a:solidFill>
                <a:srgbClr val="464646"/>
              </a:solidFill>
              <a:effectLst>
                <a:outerShdw dist="107763" dir="13500000" algn="ctr" rotWithShape="0">
                  <a:srgbClr val="808080">
                    <a:alpha val="5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867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48479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“Мәдәният” министры</a:t>
            </a:r>
            <a:br>
              <a:rPr lang="tt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t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Заббарова Илгенә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95936" y="2060848"/>
            <a:ext cx="4572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tt-RU" sz="2400" b="1" u="sng" strike="noStrike" cap="none" normalizeH="0" baseline="0" dirty="0" smtClean="0">
                <a:ln>
                  <a:noFill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Бурычлары:</a:t>
            </a:r>
            <a:endParaRPr kumimoji="0" lang="ru-RU" sz="2400" b="1" u="none" strike="noStrike" cap="none" normalizeH="0" baseline="0" dirty="0" smtClean="0">
              <a:ln>
                <a:noFill/>
              </a:ln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tt-RU" sz="2400" b="1" u="none" strike="noStrike" cap="none" normalizeH="0" baseline="0" dirty="0" smtClean="0">
                <a:ln>
                  <a:noFill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матурлыкны </a:t>
            </a:r>
            <a:r>
              <a:rPr kumimoji="0" lang="tt-RU" sz="2400" b="1" i="0" u="none" strike="noStrike" cap="none" normalizeH="0" baseline="0" dirty="0" smtClean="0">
                <a:ln>
                  <a:noFill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күрү</a:t>
            </a:r>
            <a:endParaRPr kumimoji="0" lang="ru-RU" sz="2400" b="1" i="0" u="none" strike="noStrike" cap="none" normalizeH="0" baseline="0" dirty="0" smtClean="0">
              <a:ln>
                <a:noFill/>
              </a:ln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талантларны ачыклау</a:t>
            </a:r>
            <a:endParaRPr kumimoji="0" lang="ru-RU" sz="2400" b="1" i="0" u="none" strike="noStrike" cap="none" normalizeH="0" baseline="0" dirty="0" smtClean="0">
              <a:ln>
                <a:noFill/>
              </a:ln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район, мәктәп күләмендә кон-курслар, КВН, кон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цертлар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dirty="0" err="1" smtClean="0">
                <a:ln>
                  <a:noFill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әзерләүдә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катнаша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ru-RU" sz="2400" b="1" i="0" u="none" strike="noStrike" cap="none" normalizeH="0" baseline="0" dirty="0" smtClean="0">
              <a:ln>
                <a:noFill/>
              </a:ln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кичәләр һәм бәйрәмнәр үткәрүдә</a:t>
            </a:r>
            <a:r>
              <a:rPr kumimoji="0" lang="tt-RU" sz="2400" b="1" i="0" u="none" strike="noStrike" cap="none" normalizeH="0" dirty="0" smtClean="0">
                <a:ln>
                  <a:noFill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булыша</a:t>
            </a:r>
            <a:r>
              <a:rPr kumimoji="0" lang="tt-RU" sz="2400" b="1" i="0" u="none" strike="noStrike" cap="none" normalizeH="0" baseline="0" dirty="0" smtClean="0">
                <a:ln>
                  <a:noFill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ru-RU" sz="2400" b="1" i="0" u="none" strike="noStrike" cap="none" normalizeH="0" baseline="0" dirty="0" smtClean="0">
              <a:ln>
                <a:noFill/>
              </a:ln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сәнгать эшлеклеләре белән очрашулар оештыра.</a:t>
            </a:r>
            <a:endParaRPr kumimoji="0" lang="tt-RU" sz="2400" b="1" i="0" u="none" strike="noStrike" cap="none" normalizeH="0" baseline="0" dirty="0" smtClean="0">
              <a:ln>
                <a:noFill/>
              </a:ln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1844824"/>
            <a:ext cx="3168351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48479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2595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tt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Абдрахманова Адилә</a:t>
            </a:r>
            <a:br>
              <a:rPr lang="tt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t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“Шәфкат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tt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лелек” министры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95936" y="2348880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tt-RU" sz="2800" b="1" i="1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Бурычлары: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tt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әби-бабайларга, һәйкәлгә шефлык оештыра;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tt-RU" sz="28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“</a:t>
            </a:r>
            <a:r>
              <a:rPr kumimoji="0" lang="tt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шәфкатлелек</a:t>
            </a:r>
            <a:r>
              <a:rPr lang="tt-RU" sz="28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”</a:t>
            </a:r>
            <a:r>
              <a:rPr kumimoji="0" lang="tt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ак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</a:t>
            </a:r>
            <a:r>
              <a:rPr kumimoji="0" lang="tt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ияләрендә катнашуны оештыра;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tt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музейга экспонатлар тапшыра, экскурсиялэр оештыра.</a:t>
            </a:r>
            <a:endParaRPr kumimoji="0" lang="tt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3240360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48479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116632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Баязитова Лиана</a:t>
            </a:r>
            <a:br>
              <a:rPr lang="tt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t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“Нәшрият”министры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95936" y="2276872"/>
            <a:ext cx="482453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tt-RU" sz="2800" b="1" i="1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Бурычлары: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tt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мәктәп газеталарын чыга-ра;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tt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сыйныф сәгат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ьл</a:t>
            </a:r>
            <a:r>
              <a:rPr kumimoji="0" lang="tt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әренә мате-риаллар эзли;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tt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Район газетасына мәкалә-ләр туплый</a:t>
            </a:r>
            <a:r>
              <a:rPr kumimoji="0" lang="tt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3384376" cy="467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48479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Халилова Миләүшә</a:t>
            </a:r>
            <a:br>
              <a:rPr lang="tt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t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“Экология”министры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23928" y="1988840"/>
            <a:ext cx="4572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tt-RU" sz="3200" b="1" i="1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Бурычлары:</a:t>
            </a:r>
            <a:endParaRPr kumimoji="0" lang="ru-RU" sz="32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tt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чишмә, елга буйларын чистарту;</a:t>
            </a:r>
            <a:endParaRPr kumimoji="0" lang="ru-RU" sz="32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tt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агач утырту;</a:t>
            </a:r>
            <a:endParaRPr kumimoji="0" lang="ru-RU" sz="32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tt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класс җыештыру;</a:t>
            </a:r>
            <a:endParaRPr kumimoji="0" lang="ru-RU" sz="32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tt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бүлмә гөлләре үстерү;</a:t>
            </a:r>
            <a:endParaRPr kumimoji="0" lang="ru-RU" sz="32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tt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кош оялары ясау өчен җавап бирә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tt-RU" sz="12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3456384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48479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Хайруллина Раилә</a:t>
            </a:r>
            <a:br>
              <a:rPr lang="tt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“Мәгариф”министры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27984" y="2060848"/>
            <a:ext cx="460851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tt-RU" sz="2800" b="1" i="1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Бурычлары: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tt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атналык, айлык укуга нәтиҗә ясый;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tt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көндәлекләр торышын тикшерә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tt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олимпиадаларда, конфе-рен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циял</a:t>
            </a:r>
            <a:r>
              <a:rPr kumimoji="0" lang="tt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әрдә, интеллек-туал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ь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уеннарда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</a:t>
            </a:r>
            <a:r>
              <a:rPr kumimoji="0" lang="tt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ән атна-лыкларында катнашуга җавап бирә.</a:t>
            </a:r>
            <a:endParaRPr kumimoji="0" lang="tt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33" y="1565509"/>
            <a:ext cx="3816424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48479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437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28800"/>
          </a:xfrm>
        </p:spPr>
        <p:txBody>
          <a:bodyPr>
            <a:normAutofit fontScale="90000"/>
          </a:bodyPr>
          <a:lstStyle/>
          <a:p>
            <a:r>
              <a:rPr lang="tt-RU" b="1" dirty="0" smtClean="0">
                <a:solidFill>
                  <a:srgbClr val="CE84C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b="1" dirty="0" smtClean="0">
                <a:solidFill>
                  <a:srgbClr val="CE84C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Валиев Фәнзил</a:t>
            </a:r>
            <a:r>
              <a:rPr lang="tt-RU" b="1" dirty="0">
                <a:solidFill>
                  <a:srgbClr val="CE84C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b="1" dirty="0">
                <a:solidFill>
                  <a:srgbClr val="CE84C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“Спорт һәм сәламәтлек” министры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67944" y="2276872"/>
            <a:ext cx="42484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tt-RU" sz="2800" b="1" i="1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Бурычлары: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tt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спорт ярышларында катнашуны оештыра;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tt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сәламәтлеккә багыш-ланган сыйныф сәгать-ләре уздырганда ярдәм итә;оборона-масса айлыгында катнашуга җаваплы.</a:t>
            </a:r>
            <a:endParaRPr kumimoji="0" lang="tt-RU" sz="28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348880"/>
            <a:ext cx="2448272" cy="3826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48479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 fontScale="90000"/>
          </a:bodyPr>
          <a:lstStyle/>
          <a:p>
            <a:r>
              <a:rPr lang="tt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Ахметов Әлфис</a:t>
            </a:r>
            <a:br>
              <a:rPr lang="tt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t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“Сакчыллык һәм хезмәт”   министры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2204864"/>
            <a:ext cx="3316483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51920" y="2397949"/>
            <a:ext cx="45365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t-RU" sz="2400" b="1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Бурычлары: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t-RU" sz="2000" b="1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Укучыларны </a:t>
            </a:r>
            <a:r>
              <a:rPr lang="tt-RU" sz="2000" b="1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мәктәптә </a:t>
            </a:r>
            <a:r>
              <a:rPr lang="tt-RU" sz="2000" b="1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үз-үзеңне дөрес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2000" b="1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тоту  кагыйдә-ләре  </a:t>
            </a:r>
            <a:r>
              <a:rPr lang="tt-RU" sz="2000" b="1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белән таныштыра;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t-RU" sz="2000" b="1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эчке </a:t>
            </a:r>
            <a:r>
              <a:rPr lang="tt-RU" sz="2000" b="1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тәртиптә билгеләнгән </a:t>
            </a:r>
            <a:r>
              <a:rPr lang="tt-RU" sz="2000" b="1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таләп-ләрнең  </a:t>
            </a:r>
            <a:r>
              <a:rPr lang="tt-RU" sz="2000" b="1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үтәлешен </a:t>
            </a:r>
            <a:r>
              <a:rPr lang="tt-RU" sz="2000" b="1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кон-трольгә </a:t>
            </a:r>
            <a:r>
              <a:rPr lang="tt-RU" sz="2000" b="1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ала</a:t>
            </a:r>
            <a:r>
              <a:rPr lang="tt-RU" sz="2000" b="1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t-RU" sz="2000" b="1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Укучыларның </a:t>
            </a:r>
            <a:r>
              <a:rPr lang="tt-RU" sz="2000" b="1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үз </a:t>
            </a:r>
            <a:r>
              <a:rPr lang="tt-RU" sz="2000" b="1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хокуклары-на </a:t>
            </a:r>
            <a:r>
              <a:rPr lang="tt-RU" sz="2000" b="1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һәм </a:t>
            </a:r>
            <a:r>
              <a:rPr lang="tt-RU" sz="2000" b="1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бурычларына </a:t>
            </a:r>
            <a:r>
              <a:rPr lang="tt-RU" sz="2000" b="1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карата </a:t>
            </a:r>
            <a:r>
              <a:rPr lang="tt-RU" sz="2000" b="1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мөнәсә-бәтләре </a:t>
            </a:r>
            <a:r>
              <a:rPr lang="tt-RU" sz="2000" b="1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яхшыртуны күздә тотып, мактау </a:t>
            </a:r>
            <a:r>
              <a:rPr lang="tt-RU" sz="2000" b="1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һәм </a:t>
            </a:r>
            <a:r>
              <a:rPr lang="tt-RU" sz="2000" b="1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җәза куллану </a:t>
            </a:r>
            <a:r>
              <a:rPr lang="tt-RU" sz="2000" b="1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чарала-рын </a:t>
            </a:r>
            <a:r>
              <a:rPr lang="tt-RU" sz="2000" b="1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тәртипкә сала.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548479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23728" y="692696"/>
            <a:ext cx="5400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t-RU" alt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  <a:t>Киңәшмәләр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6" name="Picture 4" descr="C:\Users\Алия\Desktop\P228278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484313"/>
            <a:ext cx="4392612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C:\Users\Алия\Desktop\P228278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484313"/>
            <a:ext cx="4464050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4076700"/>
            <a:ext cx="4321175" cy="2592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 descr="C:\Users\Алия\Desktop\P228278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4076700"/>
            <a:ext cx="4464050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48479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709" y="116632"/>
            <a:ext cx="9144000" cy="6858000"/>
          </a:xfrm>
          <a:prstGeom prst="rect">
            <a:avLst/>
          </a:prstGeom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67544" y="764704"/>
            <a:ext cx="8280920" cy="597666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43608" y="620688"/>
            <a:ext cx="741682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Сәламәт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буласың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килсә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t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Торма кырыйда карап.Йөгер, сикер, шу чаңгыда, Физкул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tt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тураны ярат</a:t>
            </a:r>
            <a:r>
              <a:rPr lang="tt-RU" sz="2800" dirty="0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2800" dirty="0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4" descr="E:\фотки 1\Мр113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709" y="4300538"/>
            <a:ext cx="4357904" cy="244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G:\20151111_1238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300538"/>
            <a:ext cx="4428492" cy="2522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528" y="1916833"/>
            <a:ext cx="4428491" cy="238370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C:\Users\Алия\Desktop\ВОЗРАСТАНИЕ\флешка\SDC1663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020" y="1916832"/>
            <a:ext cx="4212593" cy="2383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559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48479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709" y="116632"/>
            <a:ext cx="9144000" cy="6858000"/>
          </a:xfrm>
          <a:prstGeom prst="rect">
            <a:avLst/>
          </a:prstGeom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67544" y="404664"/>
            <a:ext cx="8280920" cy="1152128"/>
          </a:xfrm>
        </p:spPr>
        <p:txBody>
          <a:bodyPr/>
          <a:lstStyle/>
          <a:p>
            <a:r>
              <a:rPr lang="tt-RU" altLang="ru-RU" dirty="0">
                <a:latin typeface="Arial" charset="0"/>
                <a:cs typeface="Arial" charset="0"/>
              </a:rPr>
              <a:t>Кызыклы </a:t>
            </a:r>
            <a:r>
              <a:rPr lang="tt-RU" altLang="ru-RU" dirty="0" smtClean="0">
                <a:latin typeface="Arial" charset="0"/>
                <a:cs typeface="Arial" charset="0"/>
              </a:rPr>
              <a:t>очрашулар</a:t>
            </a:r>
            <a:endParaRPr lang="ru-RU" dirty="0"/>
          </a:p>
        </p:txBody>
      </p:sp>
      <p:pic>
        <p:nvPicPr>
          <p:cNvPr id="10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528" y="1988841"/>
            <a:ext cx="4428491" cy="231169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 descr="C:\Users\Алия\Desktop\ВОЗРАСТАНИЕ\флешка\SDC1659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803536"/>
            <a:ext cx="4320480" cy="3054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 descr="G:\фотки 2015 апрель\J44PmU9oWdg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4" t="3213"/>
          <a:stretch/>
        </p:blipFill>
        <p:spPr bwMode="auto">
          <a:xfrm>
            <a:off x="395538" y="3429000"/>
            <a:ext cx="4211172" cy="3429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51" name="Picture 3" descr="Ki0pDfRZ4H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68760"/>
            <a:ext cx="4139166" cy="2534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Рисунок 4" descr="http://cs620923.vk.me/v620923721/594d/s44hAEXQZpA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710" y="1268760"/>
            <a:ext cx="4213762" cy="2534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48479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160039" y="-1160039"/>
            <a:ext cx="6858000" cy="9178077"/>
          </a:xfrm>
          <a:prstGeom prst="rect">
            <a:avLst/>
          </a:prstGeom>
        </p:spPr>
      </p:pic>
      <p:sp>
        <p:nvSpPr>
          <p:cNvPr id="4" name="Rectangle 7"/>
          <p:cNvSpPr>
            <a:spLocks noGrp="1" noChangeArrowheads="1"/>
          </p:cNvSpPr>
          <p:nvPr>
            <p:ph type="title"/>
          </p:nvPr>
        </p:nvSpPr>
        <p:spPr>
          <a:xfrm>
            <a:off x="323850" y="1484313"/>
            <a:ext cx="8229600" cy="3154362"/>
          </a:xfrm>
        </p:spPr>
        <p:txBody>
          <a:bodyPr>
            <a:normAutofit fontScale="90000"/>
          </a:bodyPr>
          <a:lstStyle/>
          <a:p>
            <a:pPr marL="0" indent="0" algn="ctr">
              <a:spcBef>
                <a:spcPct val="20000"/>
              </a:spcBef>
              <a:buClrTx/>
              <a:buSzTx/>
              <a:buFont typeface="Wingdings 3" pitchFamily="18" charset="2"/>
              <a:buNone/>
            </a:pPr>
            <a:r>
              <a:rPr lang="tt-RU" alt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tt-RU" altLang="ru-RU" sz="4400" b="1" dirty="0" smtClean="0">
                <a:solidFill>
                  <a:srgbClr val="000000"/>
                </a:solidFill>
                <a:latin typeface="SL_Times New Roman"/>
              </a:rPr>
              <a:t>Безнең  девиз</a:t>
            </a:r>
            <a:r>
              <a:rPr lang="tt-RU" altLang="ru-RU" sz="4800" b="1" dirty="0" smtClean="0">
                <a:solidFill>
                  <a:srgbClr val="000000"/>
                </a:solidFill>
                <a:latin typeface="SL_Times New Roman"/>
              </a:rPr>
              <a:t>: </a:t>
            </a:r>
            <a:r>
              <a:rPr lang="tt-RU" altLang="ru-RU" sz="54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“Уйларыбыз һәм эшләребез сиңа багышлана, гүзәл  туган җирем Тигәнәле”</a:t>
            </a:r>
            <a:endParaRPr lang="ru-RU" altLang="ru-RU" sz="5400" b="1" i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867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548479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160039" y="-1160039"/>
            <a:ext cx="6858000" cy="9178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29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48479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709" y="116632"/>
            <a:ext cx="9144000" cy="6858000"/>
          </a:xfrm>
          <a:prstGeom prst="rect">
            <a:avLst/>
          </a:prstGeom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67544" y="764704"/>
            <a:ext cx="8280920" cy="597666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43608" y="620688"/>
            <a:ext cx="74168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978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48479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709" y="116632"/>
            <a:ext cx="9144000" cy="6858000"/>
          </a:xfrm>
          <a:prstGeom prst="rect">
            <a:avLst/>
          </a:prstGeom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67544" y="764704"/>
            <a:ext cx="8280920" cy="597666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43608" y="620688"/>
            <a:ext cx="74168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58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760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48479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160039" y="-1160039"/>
            <a:ext cx="6858000" cy="9178077"/>
          </a:xfrm>
          <a:prstGeom prst="rect">
            <a:avLst/>
          </a:prstGeom>
        </p:spPr>
      </p:pic>
      <p:sp>
        <p:nvSpPr>
          <p:cNvPr id="6" name="Rectangle 5"/>
          <p:cNvSpPr>
            <a:spLocks noGrp="1" noChangeArrowheads="1"/>
          </p:cNvSpPr>
          <p:nvPr>
            <p:ph type="title"/>
          </p:nvPr>
        </p:nvSpPr>
        <p:spPr>
          <a:xfrm>
            <a:off x="1691680" y="431999"/>
            <a:ext cx="6438900" cy="7397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t-RU" alt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ҮЗИДАРӘНЕҢ МАКСАТЛАРЫ</a:t>
            </a:r>
            <a:endParaRPr lang="ru-RU" altLang="ru-RU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 txBox="1">
            <a:spLocks noChangeArrowheads="1"/>
          </p:cNvSpPr>
          <p:nvPr/>
        </p:nvSpPr>
        <p:spPr>
          <a:xfrm>
            <a:off x="468313" y="1433513"/>
            <a:ext cx="8424862" cy="46609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1.Мәктәптә бердәм яшүсмерләр коллективын туплау, укучының мөстәкыйльлек, инициативалыгын үстерү өчен тәрбия мохите тудыру;</a:t>
            </a:r>
          </a:p>
          <a:p>
            <a:pPr marL="0" indent="0">
              <a:buFontTx/>
              <a:buNone/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2.Яшүсмерләрнең җәмгыяти һәм иҗади эшчәнлеген активлаштыру, социаль-әхлакый позиция формалаштыру;</a:t>
            </a:r>
          </a:p>
          <a:p>
            <a:pPr marL="0" indent="0">
              <a:buFontTx/>
              <a:buNone/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3.Җәмгыять һәм Ватан өчен хезмәт итәчәк, демократик культуралы гражданин тәрбияләү;</a:t>
            </a:r>
          </a:p>
          <a:p>
            <a:pPr marL="0" indent="0">
              <a:buFontTx/>
              <a:buNone/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4.Укучыларны демократик принципларда мәктәп белән идарә итәргә, эшчәнлекне оештырырга өйрәтү; мәктәп тормышында үз иҗади идеяларын реальләштерү мөмкинлеге бирү, идарәчелек күнекмәләрен үстерү;</a:t>
            </a:r>
          </a:p>
          <a:p>
            <a:pPr marL="0" indent="0">
              <a:buFontTx/>
              <a:buNone/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5.Тормышта үз урынын табачак, социаль яктан актив, рухи һәм физик яктан сәламәт, максатчан шәхес тәрбияләү.</a:t>
            </a:r>
          </a:p>
          <a:p>
            <a:pPr marL="0" indent="0">
              <a:buFontTx/>
              <a:buNone/>
            </a:pPr>
            <a:endParaRPr lang="ru-RU" alt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584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548479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160039" y="-1160039"/>
            <a:ext cx="6858000" cy="9178077"/>
          </a:xfrm>
          <a:prstGeom prst="rect">
            <a:avLst/>
          </a:prstGeom>
        </p:spPr>
      </p:pic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1106488" y="207963"/>
            <a:ext cx="6319837" cy="739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t-RU" altLang="ru-RU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ҮЗИДАРӘНЕҢ БУРЫЧЛАРЫ</a:t>
            </a:r>
            <a:endParaRPr lang="ru-RU" alt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6"/>
          <p:cNvSpPr txBox="1">
            <a:spLocks noChangeArrowheads="1"/>
          </p:cNvSpPr>
          <p:nvPr/>
        </p:nvSpPr>
        <p:spPr>
          <a:xfrm>
            <a:off x="501650" y="1504950"/>
            <a:ext cx="8318500" cy="4675188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ru-RU" altLang="ru-RU" sz="1800" dirty="0" smtClean="0">
                <a:latin typeface="Verdana" pitchFamily="34" charset="0"/>
                <a:cs typeface="Times New Roman" pitchFamily="18" charset="0"/>
              </a:rPr>
              <a:t>              </a:t>
            </a:r>
          </a:p>
          <a:p>
            <a:pPr marL="0" indent="0">
              <a:buFont typeface="Wingdings 3"/>
              <a:buChar char=""/>
              <a:defRPr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1.Укучыларда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мөстәкыйльлек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лидерлык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партнерлык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сыйфатлары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үстерү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иҗтыяҗын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тудыру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Font typeface="Wingdings 3"/>
              <a:buChar char=""/>
              <a:defRPr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2.Үз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үсешендә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ярдәм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күрсәтү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үзбәягә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үзтәнкыйтькә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өйрәтү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планлаштыру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оештыру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башкаларны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тыңлау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санлау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сыйфатларын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камилләштерүдә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ярдәм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күрсәтү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Font typeface="Wingdings 3"/>
              <a:buChar char=""/>
              <a:defRPr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3.Иҗади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сәләт-осталыкларын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ачу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ныгыту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шартлар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мөмкинлекләр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булдыру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Font typeface="Wingdings 3"/>
              <a:buChar char=""/>
              <a:defRPr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4.Яшүсмерләр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тормышын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укудан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тыш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вакытын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максатчан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шәхес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үсеше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файдалы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итү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Font typeface="Wingdings 3"/>
              <a:buChar char=""/>
              <a:defRPr/>
            </a:pPr>
            <a:endParaRPr lang="ru-RU" alt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endParaRPr lang="ru-RU" alt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 3"/>
              <a:buChar char=""/>
              <a:defRPr/>
            </a:pPr>
            <a:endParaRPr lang="ru-RU" alt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buFontTx/>
              <a:buNone/>
              <a:defRPr/>
            </a:pPr>
            <a:r>
              <a:rPr lang="ru-RU" alt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937662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548479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160039" y="-1160039"/>
            <a:ext cx="6858000" cy="9178077"/>
          </a:xfrm>
          <a:prstGeom prst="rect">
            <a:avLst/>
          </a:prstGeom>
        </p:spPr>
      </p:pic>
      <p:sp>
        <p:nvSpPr>
          <p:cNvPr id="7" name="Объект 1"/>
          <p:cNvSpPr txBox="1">
            <a:spLocks/>
          </p:cNvSpPr>
          <p:nvPr/>
        </p:nvSpPr>
        <p:spPr>
          <a:xfrm>
            <a:off x="685800" y="692696"/>
            <a:ext cx="7696200" cy="53285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5760" indent="-256032">
              <a:lnSpc>
                <a:spcPct val="115000"/>
              </a:lnSpc>
              <a:buFont typeface="Wingdings 3"/>
              <a:buChar char=""/>
              <a:defRPr/>
            </a:pPr>
            <a:endParaRPr lang="tt-RU" sz="2000" dirty="0" smtClean="0">
              <a:latin typeface="Calibri"/>
              <a:ea typeface="Times New Roman"/>
              <a:cs typeface="Times New Roman"/>
            </a:endParaRPr>
          </a:p>
          <a:p>
            <a:pPr>
              <a:defRPr/>
            </a:pPr>
            <a:r>
              <a:rPr lang="tt-RU" sz="1800" dirty="0" smtClean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ҮЗИДАРӘНЕҢ НАМУС КОДЕКСЫ </a:t>
            </a:r>
          </a:p>
          <a:p>
            <a:pPr>
              <a:defRPr/>
            </a:pPr>
            <a:endParaRPr lang="tt-RU" sz="1800" dirty="0">
              <a:solidFill>
                <a:srgbClr val="FF000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>
              <a:defRPr/>
            </a:pPr>
            <a:endParaRPr lang="ru-RU" sz="1800" dirty="0" smtClean="0">
              <a:solidFill>
                <a:srgbClr val="FF000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365760" indent="-256032" algn="just">
              <a:buFont typeface="+mj-lt"/>
              <a:buAutoNum type="arabicPeriod"/>
              <a:defRPr/>
            </a:pPr>
            <a:r>
              <a:rPr lang="tt-RU" sz="18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Дөньяга  киң карашлы кеше булырга омтыл. Үзеңә һәм үз көчеңә ышан.</a:t>
            </a:r>
            <a:endParaRPr lang="ru-RU" sz="1800" dirty="0" smtClean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365760" indent="-256032" algn="just">
              <a:buFont typeface="+mj-lt"/>
              <a:buAutoNum type="arabicPeriod"/>
              <a:defRPr/>
            </a:pPr>
            <a:r>
              <a:rPr lang="tt-RU" sz="18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Акыллы, төпле, сәламәт  бул.</a:t>
            </a:r>
            <a:endParaRPr lang="ru-RU" sz="1800" dirty="0" smtClean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365760" indent="-256032" algn="just">
              <a:buFont typeface="+mj-lt"/>
              <a:buAutoNum type="arabicPeriod"/>
              <a:defRPr/>
            </a:pPr>
            <a:r>
              <a:rPr lang="tt-RU" sz="18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Күңелеңә  охшаган эш тап. Үз эшчәнлегеңне дөрес оештырырга өйрән.</a:t>
            </a:r>
            <a:endParaRPr lang="ru-RU" sz="1800" dirty="0" smtClean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365760" indent="-256032" algn="just">
              <a:buFont typeface="+mj-lt"/>
              <a:buAutoNum type="arabicPeriod"/>
              <a:defRPr/>
            </a:pPr>
            <a:r>
              <a:rPr lang="tt-RU" sz="18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Түземле, үз сүзеңдә нык торучан бул. Үзеңне начар гамәлләрдән  сакла.</a:t>
            </a:r>
            <a:endParaRPr lang="ru-RU" sz="1800" dirty="0" smtClean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365760" indent="-256032" algn="just">
              <a:buFont typeface="+mj-lt"/>
              <a:buAutoNum type="arabicPeriod"/>
              <a:defRPr/>
            </a:pPr>
            <a:r>
              <a:rPr lang="tt-RU" sz="18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Үзеңдә бурычлылык, иптәшлек, үз эшләрең өчен җаваплылык  хисе тәрбиялә.</a:t>
            </a:r>
            <a:endParaRPr lang="ru-RU" sz="1800" dirty="0" smtClean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365760" indent="-256032" algn="just">
              <a:buFont typeface="+mj-lt"/>
              <a:buAutoNum type="arabicPeriod"/>
              <a:defRPr/>
            </a:pPr>
            <a:r>
              <a:rPr lang="tt-RU" sz="18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Яхшылыкның кадерен белергә һәм ярдәмчел булырга  өйрән, шул  вакытта гына кешеләр арасындагы мөнәсәбәтләр кешелеклерәк һәм җылырак була.</a:t>
            </a:r>
            <a:endParaRPr lang="ru-RU" sz="1800" dirty="0" smtClean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365760" indent="-256032" algn="just">
              <a:buFont typeface="+mj-lt"/>
              <a:buAutoNum type="arabicPeriod"/>
              <a:defRPr/>
            </a:pPr>
            <a:r>
              <a:rPr lang="tt-RU" sz="18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Китап укуны беренче дәрәҗәдә әһәмиятле эш дип сана. Яхшы китап – чын дус.</a:t>
            </a:r>
            <a:endParaRPr lang="ru-RU" sz="1800" dirty="0" smtClean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365760" indent="-256032" algn="just">
              <a:buFont typeface="+mj-lt"/>
              <a:buAutoNum type="arabicPeriod"/>
              <a:defRPr/>
            </a:pPr>
            <a:r>
              <a:rPr lang="tt-RU" sz="18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Бик күп сөйләшмә. Дәшми кала бел.</a:t>
            </a:r>
            <a:endParaRPr lang="ru-RU" sz="1800" dirty="0" smtClean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365760" indent="-256032" algn="just">
              <a:buFont typeface="+mj-lt"/>
              <a:buAutoNum type="arabicPeriod"/>
              <a:defRPr/>
            </a:pPr>
            <a:r>
              <a:rPr lang="tt-RU" sz="18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Исеңдә тот: тормыш – кырыс сынау ул. Тормышта үз урыныңны тап.</a:t>
            </a:r>
            <a:endParaRPr lang="ru-RU" sz="1800" dirty="0" smtClean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365760" indent="-256032" algn="just">
              <a:buFont typeface="+mj-lt"/>
              <a:buAutoNum type="arabicPeriod"/>
              <a:defRPr/>
            </a:pPr>
            <a:r>
              <a:rPr lang="tt-RU" sz="18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Матурлыкны күрә һәм саклый бел.</a:t>
            </a:r>
          </a:p>
          <a:p>
            <a:pPr marL="365760" indent="-256032" algn="just">
              <a:buFont typeface="+mj-lt"/>
              <a:buAutoNum type="arabicPeriod"/>
              <a:defRPr/>
            </a:pPr>
            <a:r>
              <a:rPr lang="tt-RU" sz="18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Табигат</a:t>
            </a:r>
            <a:r>
              <a:rPr lang="ru-RU" sz="18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ь</a:t>
            </a:r>
            <a:r>
              <a:rPr lang="tt-RU" sz="18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кә зарар салмыйм.</a:t>
            </a:r>
          </a:p>
          <a:p>
            <a:pPr marL="109728" algn="just">
              <a:defRPr/>
            </a:pPr>
            <a:r>
              <a:rPr lang="tt-RU" sz="18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12. Заман һәм Ватан өчен син кирәк.</a:t>
            </a:r>
            <a:endParaRPr lang="ru-RU" sz="1800" dirty="0" smtClean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>
              <a:spcAft>
                <a:spcPts val="1000"/>
              </a:spcAft>
              <a:defRPr/>
            </a:pPr>
            <a:r>
              <a:rPr lang="tt-RU" sz="18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 </a:t>
            </a:r>
            <a:endParaRPr lang="ru-RU" sz="1800" dirty="0" smtClean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>
              <a:spcAft>
                <a:spcPts val="1000"/>
              </a:spcAft>
              <a:tabLst>
                <a:tab pos="1781175" algn="l"/>
              </a:tabLst>
              <a:defRPr/>
            </a:pPr>
            <a:r>
              <a:rPr lang="tt-RU" sz="18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	</a:t>
            </a:r>
            <a:endParaRPr lang="ru-RU" sz="1800" dirty="0" smtClean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>
              <a:spcAft>
                <a:spcPts val="1000"/>
              </a:spcAft>
              <a:tabLst>
                <a:tab pos="1781175" algn="l"/>
              </a:tabLst>
              <a:defRPr/>
            </a:pPr>
            <a:endParaRPr lang="ru-RU" sz="1800" dirty="0" smtClean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182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548479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160039" y="-1160039"/>
            <a:ext cx="6858000" cy="9178077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85800" y="147638"/>
            <a:ext cx="6870700" cy="869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t-RU" altLang="ru-RU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КӨТЕЛГӘН НӘТИҖӘЛӘР</a:t>
            </a: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457200" y="1430338"/>
            <a:ext cx="8229600" cy="437197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ru-RU" altLang="ru-RU" smtClean="0"/>
              <a:t>•</a:t>
            </a: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үз-үзең белән идарә итү, хокукый һәм мораль вазифаларны үтәү күнекмәсе;</a:t>
            </a:r>
          </a:p>
          <a:p>
            <a:pPr marL="0" indent="0">
              <a:buFontTx/>
              <a:buNone/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•ниндә дә булса эшне планлаштыру, оештыру сәләте;</a:t>
            </a:r>
          </a:p>
          <a:p>
            <a:pPr marL="0" indent="0">
              <a:buFontTx/>
              <a:buNone/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•командада эшләргә өйрәнү;</a:t>
            </a:r>
          </a:p>
          <a:p>
            <a:pPr marL="0" indent="0">
              <a:buFontTx/>
              <a:buNone/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•бәхәс, дискуссия кору, үз фикереңне дәлилләү осталыгы;</a:t>
            </a:r>
          </a:p>
          <a:p>
            <a:pPr marL="0" indent="0">
              <a:buFontTx/>
              <a:buNone/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•анализлау, нәтиҗә ясау;</a:t>
            </a:r>
          </a:p>
          <a:p>
            <a:pPr marL="0" indent="0">
              <a:buFontTx/>
              <a:buNone/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•коммуникатив күнекмәләр;</a:t>
            </a:r>
          </a:p>
          <a:p>
            <a:pPr marL="0" indent="0">
              <a:buFontTx/>
              <a:buNone/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•адекват үзбәя бирү.</a:t>
            </a:r>
          </a:p>
          <a:p>
            <a:pPr marL="0" indent="0">
              <a:buFontTx/>
              <a:buNone/>
            </a:pPr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108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548479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160039" y="-1160039"/>
            <a:ext cx="6858000" cy="9178077"/>
          </a:xfrm>
          <a:prstGeom prst="rect">
            <a:avLst/>
          </a:prstGeom>
        </p:spPr>
      </p:pic>
      <p:sp>
        <p:nvSpPr>
          <p:cNvPr id="7" name="Прямоугольник 1"/>
          <p:cNvSpPr>
            <a:spLocks noChangeArrowheads="1"/>
          </p:cNvSpPr>
          <p:nvPr/>
        </p:nvSpPr>
        <p:spPr bwMode="auto">
          <a:xfrm>
            <a:off x="1116013" y="1127125"/>
            <a:ext cx="7272337" cy="489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just" eaLnBrk="1" hangingPunct="1"/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Оешма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тулысы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белән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укучылар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үзидарәсенә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корылган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Аның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югары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органы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булып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мәктәп-күләм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укучылар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җыелышы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санала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Анда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күптөр-ле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мәктәп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тормышына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кагылышлы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мәсьәләләр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карала.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Мондый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типтагы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структурада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эшләү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уку-чылар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өчен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кызыклы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мавыктыргыч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Алар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үзләрен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мәктәпнең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чын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хуҗалары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итеп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тоялар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Оешманы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оештыруның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максаты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шуңа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нигезләнә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шәхесне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һәр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яклап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үстерүгә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булышлык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итү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яшь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буынны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мөстәкыйль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тормышка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әзерләү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, татар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халкының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бай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рухи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мирасы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нигезендә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гармонияле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актив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эш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итүче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иҗади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шәхес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формалаштыруга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latin typeface="Times New Roman" pitchFamily="18" charset="0"/>
                <a:cs typeface="Times New Roman" pitchFamily="18" charset="0"/>
              </a:rPr>
              <a:t>омтылу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630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48479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678298" y="-324979"/>
            <a:ext cx="9822298" cy="725878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712" y="-324979"/>
            <a:ext cx="7532088" cy="1089683"/>
          </a:xfrm>
        </p:spPr>
        <p:txBody>
          <a:bodyPr>
            <a:normAutofit/>
          </a:bodyPr>
          <a:lstStyle/>
          <a:p>
            <a:r>
              <a:rPr lang="ru-RU" spc="-1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Оешманы</a:t>
            </a:r>
            <a:r>
              <a:rPr lang="tt-RU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ң  структурасы</a:t>
            </a:r>
            <a:endParaRPr lang="ru-RU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6-конечная звезда 50"/>
          <p:cNvSpPr/>
          <p:nvPr/>
        </p:nvSpPr>
        <p:spPr>
          <a:xfrm rot="19348333">
            <a:off x="-194505" y="-136427"/>
            <a:ext cx="2698433" cy="2733534"/>
          </a:xfrm>
          <a:prstGeom prst="star6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Мәгариф министры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6-конечная звезда 54"/>
          <p:cNvSpPr/>
          <p:nvPr/>
        </p:nvSpPr>
        <p:spPr>
          <a:xfrm>
            <a:off x="-102409" y="2242335"/>
            <a:ext cx="2514242" cy="2359753"/>
          </a:xfrm>
          <a:prstGeom prst="star6">
            <a:avLst/>
          </a:prstGeom>
          <a:solidFill>
            <a:srgbClr val="FFC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“Нәшрият”</a:t>
            </a:r>
          </a:p>
          <a:p>
            <a:pPr algn="ctr"/>
            <a:r>
              <a:rPr lang="tt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министры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6-конечная звезда 55"/>
          <p:cNvSpPr/>
          <p:nvPr/>
        </p:nvSpPr>
        <p:spPr>
          <a:xfrm rot="20338192">
            <a:off x="-355848" y="4293262"/>
            <a:ext cx="3143291" cy="2479215"/>
          </a:xfrm>
          <a:prstGeom prst="star6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“Шәфкатлелек”министры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6-конечная звезда 58"/>
          <p:cNvSpPr/>
          <p:nvPr/>
        </p:nvSpPr>
        <p:spPr>
          <a:xfrm>
            <a:off x="2699793" y="476672"/>
            <a:ext cx="2952327" cy="2134718"/>
          </a:xfrm>
          <a:prstGeom prst="star6">
            <a:avLst/>
          </a:prstGeom>
          <a:solidFill>
            <a:srgbClr val="92D05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“Мәдәният”</a:t>
            </a:r>
          </a:p>
          <a:p>
            <a:pPr algn="ctr"/>
            <a:r>
              <a:rPr lang="tt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министры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6-конечная звезда 63"/>
          <p:cNvSpPr/>
          <p:nvPr/>
        </p:nvSpPr>
        <p:spPr>
          <a:xfrm rot="1032517">
            <a:off x="6082183" y="509157"/>
            <a:ext cx="2700009" cy="2386501"/>
          </a:xfrm>
          <a:prstGeom prst="star6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t-RU" dirty="0"/>
          </a:p>
          <a:p>
            <a:pPr algn="ctr"/>
            <a:r>
              <a:rPr lang="tt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“Спорт һәм сәламәтлек” министры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6-конечная звезда 64"/>
          <p:cNvSpPr/>
          <p:nvPr/>
        </p:nvSpPr>
        <p:spPr>
          <a:xfrm>
            <a:off x="6300191" y="2611389"/>
            <a:ext cx="2603375" cy="2077751"/>
          </a:xfrm>
          <a:prstGeom prst="star6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“Экология”</a:t>
            </a:r>
          </a:p>
          <a:p>
            <a:pPr algn="ctr"/>
            <a:r>
              <a:rPr lang="tt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министры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6-конечная звезда 65"/>
          <p:cNvSpPr/>
          <p:nvPr/>
        </p:nvSpPr>
        <p:spPr>
          <a:xfrm rot="1990838">
            <a:off x="6317412" y="4408119"/>
            <a:ext cx="2556774" cy="2435898"/>
          </a:xfrm>
          <a:prstGeom prst="star6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“Эчке эшләр”</a:t>
            </a:r>
          </a:p>
          <a:p>
            <a:pPr algn="ctr"/>
            <a:r>
              <a:rPr lang="tt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министры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6-конечная звезда 66"/>
          <p:cNvSpPr/>
          <p:nvPr/>
        </p:nvSpPr>
        <p:spPr>
          <a:xfrm>
            <a:off x="2878546" y="4797152"/>
            <a:ext cx="2980748" cy="2060848"/>
          </a:xfrm>
          <a:prstGeom prst="star6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“Сакчыллык һәм хезмәт”</a:t>
            </a:r>
          </a:p>
          <a:p>
            <a:pPr algn="ctr"/>
            <a:r>
              <a:rPr lang="tt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министры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10-конечная звезда 80"/>
          <p:cNvSpPr/>
          <p:nvPr/>
        </p:nvSpPr>
        <p:spPr>
          <a:xfrm>
            <a:off x="2699793" y="2611389"/>
            <a:ext cx="3600398" cy="2077751"/>
          </a:xfrm>
          <a:prstGeom prst="star10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Оешма җитәкчесе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48479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8012" y="-19392"/>
            <a:ext cx="9144000" cy="682595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0012" y="2132856"/>
            <a:ext cx="3564396" cy="4167336"/>
          </a:xfrm>
        </p:spPr>
        <p:txBody>
          <a:bodyPr>
            <a:normAutofit/>
          </a:bodyPr>
          <a:lstStyle/>
          <a:p>
            <a:pPr algn="l"/>
            <a:r>
              <a:rPr lang="ru-RU" sz="2400" b="1" u="sng" dirty="0" err="1" smtClean="0">
                <a:latin typeface="Times New Roman" pitchFamily="18" charset="0"/>
              </a:rPr>
              <a:t>Бурычлары</a:t>
            </a:r>
            <a:r>
              <a:rPr lang="ru-RU" sz="2400" b="1" u="sng" dirty="0" smtClean="0">
                <a:latin typeface="Times New Roman" pitchFamily="18" charset="0"/>
              </a:rPr>
              <a:t>:</a:t>
            </a:r>
            <a:r>
              <a:rPr lang="ru-RU" sz="2700" b="1" dirty="0" smtClean="0">
                <a:latin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</a:rPr>
            </a:br>
            <a:r>
              <a:rPr lang="ru-RU" sz="2400" b="1" dirty="0" err="1" smtClean="0">
                <a:latin typeface="Times New Roman" pitchFamily="18" charset="0"/>
              </a:rPr>
              <a:t>Оешманын</a:t>
            </a:r>
            <a:r>
              <a:rPr lang="ru-RU" sz="2400" b="1" dirty="0" smtClean="0">
                <a:latin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</a:rPr>
              <a:t>барлык</a:t>
            </a:r>
            <a:r>
              <a:rPr lang="ru-RU" sz="2400" b="1" dirty="0" smtClean="0">
                <a:latin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</a:rPr>
              <a:t>юнәлешләре</a:t>
            </a:r>
            <a:r>
              <a:rPr lang="ru-RU" sz="2400" b="1" dirty="0" smtClean="0">
                <a:latin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</a:rPr>
              <a:t>буенча</a:t>
            </a:r>
            <a:r>
              <a:rPr lang="ru-RU" sz="2400" b="1" dirty="0" smtClean="0">
                <a:latin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</a:rPr>
              <a:t>җитәкчелек</a:t>
            </a:r>
            <a:r>
              <a:rPr lang="ru-RU" sz="2400" b="1" dirty="0" smtClean="0">
                <a:latin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</a:rPr>
              <a:t>итә</a:t>
            </a:r>
            <a:r>
              <a:rPr lang="ru-RU" sz="2400" b="1" dirty="0" smtClean="0">
                <a:latin typeface="Times New Roman" pitchFamily="18" charset="0"/>
              </a:rPr>
              <a:t>, </a:t>
            </a:r>
            <a:r>
              <a:rPr lang="ru-RU" sz="2400" b="1" dirty="0" err="1" smtClean="0">
                <a:latin typeface="Times New Roman" pitchFamily="18" charset="0"/>
              </a:rPr>
              <a:t>башлап</a:t>
            </a:r>
            <a:r>
              <a:rPr lang="ru-RU" sz="2400" b="1" dirty="0" smtClean="0">
                <a:latin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</a:rPr>
              <a:t>йөрү</a:t>
            </a:r>
            <a:r>
              <a:rPr lang="ru-RU" sz="2400" b="1" dirty="0" smtClean="0">
                <a:latin typeface="Times New Roman" pitchFamily="18" charset="0"/>
              </a:rPr>
              <a:t>, </a:t>
            </a:r>
            <a:r>
              <a:rPr lang="ru-RU" sz="2400" b="1" dirty="0" err="1" smtClean="0">
                <a:latin typeface="Times New Roman" pitchFamily="18" charset="0"/>
              </a:rPr>
              <a:t>барлык</a:t>
            </a:r>
            <a:r>
              <a:rPr lang="ru-RU" sz="2400" b="1" dirty="0" smtClean="0">
                <a:latin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</a:rPr>
              <a:t>эшчәнлек</a:t>
            </a:r>
            <a:r>
              <a:rPr lang="ru-RU" sz="2400" b="1" dirty="0" smtClean="0">
                <a:latin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</a:rPr>
              <a:t>өчен</a:t>
            </a:r>
            <a:r>
              <a:rPr lang="ru-RU" sz="2400" b="1" dirty="0" smtClean="0">
                <a:latin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</a:rPr>
              <a:t>җавап</a:t>
            </a:r>
            <a:r>
              <a:rPr lang="ru-RU" sz="2400" b="1" dirty="0" smtClean="0">
                <a:latin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</a:rPr>
              <a:t>бирә</a:t>
            </a:r>
            <a:r>
              <a:rPr lang="ru-RU" sz="2400" b="1" dirty="0" smtClean="0">
                <a:latin typeface="Times New Roman" pitchFamily="18" charset="0"/>
              </a:rPr>
              <a:t>.</a:t>
            </a:r>
            <a:br>
              <a:rPr lang="ru-RU" sz="2400" b="1" dirty="0" smtClean="0">
                <a:latin typeface="Times New Roman" pitchFamily="18" charset="0"/>
              </a:rPr>
            </a:br>
            <a:endParaRPr lang="ru-RU" sz="24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51520" y="332656"/>
            <a:ext cx="8229600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tt-RU" sz="4000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Валиуллина  Зилә </a:t>
            </a:r>
          </a:p>
          <a:p>
            <a:pPr algn="ctr">
              <a:spcBef>
                <a:spcPct val="0"/>
              </a:spcBef>
              <a:defRPr/>
            </a:pPr>
            <a:r>
              <a:rPr lang="tt-RU" sz="4000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Оешма җитәкчесе - </a:t>
            </a:r>
            <a:r>
              <a:rPr kumimoji="0" lang="tt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Президент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47664"/>
            <a:ext cx="3600400" cy="4977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709</TotalTime>
  <Words>564</Words>
  <Application>Microsoft Office PowerPoint</Application>
  <PresentationFormat>Экран (4:3)</PresentationFormat>
  <Paragraphs>108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25" baseType="lpstr">
      <vt:lpstr>Тема Office</vt:lpstr>
      <vt:lpstr>1_Тема Office</vt:lpstr>
      <vt:lpstr>Урта Тигәнәле  урта  гомумбелем  бирү  мәктәбенең укучылар  үзидарәсе </vt:lpstr>
      <vt:lpstr>   Безнең  девиз: “Уйларыбыз һәм эшләребез сиңа багышлана, гүзәл  туган җирем Тигәнәле”</vt:lpstr>
      <vt:lpstr>ҮЗИДАРӘНЕҢ МАКСАТЛАРЫ</vt:lpstr>
      <vt:lpstr>Презентация PowerPoint</vt:lpstr>
      <vt:lpstr>Презентация PowerPoint</vt:lpstr>
      <vt:lpstr>Презентация PowerPoint</vt:lpstr>
      <vt:lpstr>Презентация PowerPoint</vt:lpstr>
      <vt:lpstr>Оешманың  структурасы</vt:lpstr>
      <vt:lpstr>Бурычлары: Оешманын барлык юнәлешләре буенча җитәкчелек итә, башлап йөрү, барлык эшчәнлек өчен җавап бирә. </vt:lpstr>
      <vt:lpstr>“Мәдәният” министры Заббарова Илгенә</vt:lpstr>
      <vt:lpstr>Абдрахманова Адилә “Шәфкатьлелек” министры</vt:lpstr>
      <vt:lpstr>Баязитова Лиана “Нәшрият”министры</vt:lpstr>
      <vt:lpstr>Халилова Миләүшә “Экология”министры</vt:lpstr>
      <vt:lpstr>Хайруллина Раилә “Мәгариф”министры</vt:lpstr>
      <vt:lpstr> Валиев Фәнзил “Спорт һәм сәламәтлек” министры</vt:lpstr>
      <vt:lpstr>Ахметов Әлфис “Сакчыллык һәм хезмәт”   министры</vt:lpstr>
      <vt:lpstr>Презентация PowerPoint</vt:lpstr>
      <vt:lpstr>Презентация PowerPoint</vt:lpstr>
      <vt:lpstr>Кызыклы очрашулар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Алия</cp:lastModifiedBy>
  <cp:revision>36</cp:revision>
  <dcterms:created xsi:type="dcterms:W3CDTF">2015-03-11T05:46:27Z</dcterms:created>
  <dcterms:modified xsi:type="dcterms:W3CDTF">2015-11-23T11:01:17Z</dcterms:modified>
</cp:coreProperties>
</file>